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78" r:id="rId28"/>
    <p:sldId id="279" r:id="rId29"/>
    <p:sldId id="280" r:id="rId30"/>
    <p:sldId id="286"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80516" autoAdjust="0"/>
  </p:normalViewPr>
  <p:slideViewPr>
    <p:cSldViewPr snapToGrid="0">
      <p:cViewPr>
        <p:scale>
          <a:sx n="141" d="100"/>
          <a:sy n="141" d="100"/>
        </p:scale>
        <p:origin x="1416" y="32"/>
      </p:cViewPr>
      <p:guideLst>
        <p:guide orient="horz" pos="2880"/>
        <p:guide pos="5120"/>
      </p:guideLst>
    </p:cSldViewPr>
  </p:slideViewPr>
  <p:outlineViewPr>
    <p:cViewPr>
      <p:scale>
        <a:sx n="33" d="100"/>
        <a:sy n="33" d="100"/>
      </p:scale>
      <p:origin x="0" y="90784"/>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172" d="100"/>
          <a:sy n="172" d="100"/>
        </p:scale>
        <p:origin x="655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specifying the configuration file will be handled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a:t>
            </a:r>
            <a:r>
              <a:rPr lang="en-US" baseline="0" dirty="0" smtClean="0"/>
              <a:t> </a:t>
            </a:r>
            <a:r>
              <a:rPr lang="en-US" dirty="0" smtClean="0"/>
              <a:t>and only use the cookbook name</a:t>
            </a:r>
            <a:r>
              <a:rPr lang="en-US" baseline="0" dirty="0" smtClean="0"/>
              <a:t> </a:t>
            </a:r>
            <a:r>
              <a:rPr lang="en-US" dirty="0" smtClean="0"/>
              <a:t>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'disable-</a:t>
            </a:r>
            <a:r>
              <a:rPr lang="en-US" dirty="0" err="1" smtClean="0"/>
              <a:t>uac</a:t>
            </a:r>
            <a:r>
              <a:rPr lang="en-US" dirty="0" smtClean="0"/>
              <a:t>'</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'disable-</a:t>
            </a:r>
            <a:r>
              <a:rPr lang="en-US" dirty="0" err="1" smtClean="0"/>
              <a:t>uac</a:t>
            </a:r>
            <a:r>
              <a:rPr lang="en-US" dirty="0" smtClean="0"/>
              <a:t>'</a:t>
            </a:r>
            <a:r>
              <a:rPr lang="en-US" baseline="0"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we package another tool that is called 'chef-client'.</a:t>
            </a:r>
          </a:p>
          <a:p>
            <a:endParaRPr lang="en-US" dirty="0" smtClean="0"/>
          </a:p>
          <a:p>
            <a:r>
              <a:rPr lang="en-US" dirty="0" smtClean="0"/>
              <a:t>'chef-client' is a command</a:t>
            </a:r>
            <a:r>
              <a:rPr lang="en-US" baseline="0" dirty="0" smtClean="0"/>
              <a:t> </a:t>
            </a:r>
            <a:r>
              <a:rPr lang="en-US" dirty="0" smtClean="0"/>
              <a:t>line application that can be used to apply a recipe or multiple recipes. It also has the ability to communicate with a Chef server – a concept we will talk about in another section. For now think of the Chef Server as a central</a:t>
            </a:r>
            <a:r>
              <a:rPr lang="en-US" baseline="0" dirty="0" smtClean="0"/>
              <a:t> </a:t>
            </a:r>
            <a:r>
              <a:rPr lang="en-US" dirty="0" smtClean="0"/>
              <a:t>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disable-</a:t>
            </a:r>
            <a:r>
              <a:rPr lang="en-US" dirty="0" err="1" smtClean="0"/>
              <a:t>uac</a:t>
            </a:r>
            <a:r>
              <a:rPr lang="en-US" baseline="0" dirty="0" smtClean="0"/>
              <a:t> </a:t>
            </a:r>
            <a:r>
              <a:rPr lang="en-US" dirty="0" smtClean="0"/>
              <a:t>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disable-</a:t>
            </a:r>
            <a:r>
              <a:rPr lang="en-US" dirty="0" err="1" smtClean="0"/>
              <a:t>uac</a:t>
            </a:r>
            <a:r>
              <a:rPr lang="en-US" baseline="0" dirty="0" smtClean="0"/>
              <a:t> </a:t>
            </a:r>
            <a:r>
              <a:rPr lang="en-US" dirty="0" smtClean="0"/>
              <a:t>recipe from the workstation cookbook and the server recipe within our </a:t>
            </a:r>
            <a:r>
              <a:rPr lang="en-US" dirty="0" err="1" smtClean="0"/>
              <a:t>iis</a:t>
            </a:r>
            <a:r>
              <a:rPr lang="en-US" dirty="0" smtClean="0"/>
              <a:t>-demo cookbook.</a:t>
            </a:r>
          </a:p>
          <a:p>
            <a:endParaRPr lang="en-US" baseline="0" dirty="0" smtClean="0"/>
          </a:p>
          <a:p>
            <a:r>
              <a:rPr lang="en-US" dirty="0" smtClean="0"/>
              <a:t>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smtClean="0"/>
              <a:t>’</a:t>
            </a:r>
            <a:r>
              <a:rPr lang="en-US" b="0" baseline="0" smtClean="0"/>
              <a:t> g</a:t>
            </a:r>
            <a:r>
              <a:rPr lang="en-US" smtClean="0"/>
              <a:t>we </a:t>
            </a:r>
            <a:r>
              <a:rPr lang="en-US" dirty="0" smtClean="0"/>
              <a:t>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32206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 </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r>
              <a:rPr lang="en-US" dirty="0" smtClean="0"/>
              <a:t>4-</a:t>
            </a:r>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9" r:id="rId24"/>
    <p:sldLayoutId id="2147483808"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smtClean="0"/>
              <a:t>GE: </a:t>
            </a:r>
            <a:r>
              <a:rPr lang="en-US" dirty="0" smtClean="0"/>
              <a:t>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C:/Users/Administrator.</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21104" y="315426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 </a:t>
            </a:r>
            <a:r>
              <a:rPr lang="en-US" dirty="0" err="1" smtClean="0"/>
              <a:t>mkdir</a:t>
            </a:r>
            <a:r>
              <a:rPr lang="en-US" dirty="0" smtClean="0"/>
              <a:t> cookbooks</a:t>
            </a:r>
          </a:p>
          <a:p>
            <a:r>
              <a:rPr lang="en-US" dirty="0" smtClean="0"/>
              <a:t>$ mv workstation cookbooks</a:t>
            </a:r>
          </a:p>
          <a:p>
            <a:r>
              <a:rPr lang="en-US" dirty="0" smtClean="0"/>
              <a: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a: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 chef-client --local-mode -r "recipe[</a:t>
            </a:r>
            <a:r>
              <a:rPr lang="en-US" sz="2800" dirty="0" err="1" smtClean="0"/>
              <a:t>iis</a:t>
            </a:r>
            <a:r>
              <a:rPr lang="en-US" sz="2800" dirty="0" smtClean="0"/>
              <a:t>-demo::server],recipe[workstation::disable-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Disable Recipe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 Commit Your Work</a:t>
            </a:r>
          </a:p>
        </p:txBody>
      </p:sp>
      <p:sp>
        <p:nvSpPr>
          <p:cNvPr id="3" name="Subtitle 2"/>
          <p:cNvSpPr>
            <a:spLocks noGrp="1"/>
          </p:cNvSpPr>
          <p:nvPr>
            <p:ph type="subTitle" idx="1"/>
          </p:nvPr>
        </p:nvSpPr>
        <p:spPr/>
        <p:txBody>
          <a:bodyPr/>
          <a:lstStyle/>
          <a:p>
            <a:pPr lvl="0"/>
            <a:r>
              <a:rPr lang="en-US" dirty="0">
                <a:solidFill>
                  <a:srgbClr val="7D868C">
                    <a:lumMod val="50000"/>
                  </a:srgbClr>
                </a:solidFill>
                <a:latin typeface="Arial"/>
              </a:rPr>
              <a:t>$ cd ~\cookbooks\workstation</a:t>
            </a:r>
          </a:p>
          <a:p>
            <a:pPr lvl="0"/>
            <a:r>
              <a:rPr lang="en-US" dirty="0">
                <a:solidFill>
                  <a:srgbClr val="7D868C">
                    <a:lumMod val="50000"/>
                  </a:srgbClr>
                </a:solidFill>
                <a:latin typeface="Arial"/>
              </a:rPr>
              <a:t>$ </a:t>
            </a:r>
            <a:r>
              <a:rPr lang="en-US" dirty="0" err="1">
                <a:solidFill>
                  <a:srgbClr val="7D868C">
                    <a:lumMod val="50000"/>
                  </a:srgbClr>
                </a:solidFill>
                <a:latin typeface="Arial"/>
              </a:rPr>
              <a:t>git</a:t>
            </a:r>
            <a:r>
              <a:rPr lang="en-US" dirty="0">
                <a:solidFill>
                  <a:srgbClr val="7D868C">
                    <a:lumMod val="50000"/>
                  </a:srgbClr>
                </a:solidFill>
                <a:latin typeface="Arial"/>
              </a:rPr>
              <a:t> add .</a:t>
            </a:r>
          </a:p>
          <a:p>
            <a:pPr lvl="0"/>
            <a:r>
              <a:rPr lang="en-US" dirty="0">
                <a:solidFill>
                  <a:srgbClr val="7D868C">
                    <a:lumMod val="50000"/>
                  </a:srgbClr>
                </a:solidFill>
                <a:latin typeface="Arial"/>
              </a:rPr>
              <a:t>$ </a:t>
            </a:r>
            <a:r>
              <a:rPr lang="en-US" dirty="0" err="1">
                <a:solidFill>
                  <a:srgbClr val="7D868C">
                    <a:lumMod val="50000"/>
                  </a:srgbClr>
                </a:solidFill>
                <a:latin typeface="Arial"/>
              </a:rPr>
              <a:t>git</a:t>
            </a:r>
            <a:r>
              <a:rPr lang="en-US" dirty="0">
                <a:solidFill>
                  <a:srgbClr val="7D868C">
                    <a:lumMod val="50000"/>
                  </a:srgbClr>
                </a:solidFill>
                <a:latin typeface="Arial"/>
              </a:rPr>
              <a:t> commit -m </a:t>
            </a:r>
            <a:r>
              <a:rPr lang="ru-RU" dirty="0">
                <a:solidFill>
                  <a:srgbClr val="7D868C">
                    <a:lumMod val="50000"/>
                  </a:srgbClr>
                </a:solidFill>
                <a:latin typeface="Arial"/>
              </a:rPr>
              <a:t>"</a:t>
            </a:r>
            <a:r>
              <a:rPr lang="en-US" dirty="0">
                <a:solidFill>
                  <a:srgbClr val="7D868C">
                    <a:lumMod val="50000"/>
                  </a:srgbClr>
                </a:solidFill>
                <a:latin typeface="Arial"/>
              </a:rPr>
              <a:t>Include setup recipe in default recipe</a:t>
            </a:r>
            <a:r>
              <a:rPr lang="ru-RU" dirty="0">
                <a:solidFill>
                  <a:srgbClr val="7D868C">
                    <a:lumMod val="50000"/>
                  </a:srgbClr>
                </a:solidFill>
                <a:latin typeface="Arial"/>
              </a:rPr>
              <a:t>"</a:t>
            </a:r>
            <a:endParaRPr lang="en-US" dirty="0">
              <a:solidFill>
                <a:srgbClr val="7D868C">
                  <a:lumMod val="50000"/>
                </a:srgbClr>
              </a:solidFill>
              <a:latin typeface="Arial"/>
            </a:endParaRPr>
          </a:p>
          <a:p>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r>
              <a:rPr lang="en-US" smtClean="0"/>
              <a:t>4-</a:t>
            </a:r>
            <a:fld id="{D3C6E21F-9381-4880-84FB-1E73165A9E9D}" type="slidenum">
              <a:rPr lang="en-US" smtClean="0"/>
              <a:pPr/>
              <a:t>22</a:t>
            </a:fld>
            <a:endParaRPr lang="en-US" dirty="0"/>
          </a:p>
        </p:txBody>
      </p:sp>
    </p:spTree>
    <p:extLst>
      <p:ext uri="{BB962C8B-B14F-4D97-AF65-F5344CB8AC3E}">
        <p14:creationId xmlns:p14="http://schemas.microsoft.com/office/powerpoint/2010/main" val="109572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87274"/>
            <a:ext cx="12728448" cy="852712"/>
          </a:xfrm>
        </p:spPr>
        <p:txBody>
          <a:bodyPr>
            <a:noAutofit/>
          </a:bodyPr>
          <a:lstStyle/>
          <a:p>
            <a:r>
              <a:rPr lang="en-US" sz="5400" dirty="0" smtClean="0"/>
              <a:t>Lab: Update the </a:t>
            </a:r>
            <a:r>
              <a:rPr lang="en-US" sz="5400" dirty="0" err="1" smtClean="0"/>
              <a:t>iis</a:t>
            </a:r>
            <a:r>
              <a:rPr lang="en-US" sz="5400" dirty="0" smtClean="0"/>
              <a:t>-demo Cookbook</a:t>
            </a:r>
            <a:endParaRPr lang="en-US" sz="5400"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 </a:t>
            </a:r>
            <a:r>
              <a:rPr lang="en-US" sz="3200" dirty="0">
                <a:solidFill>
                  <a:schemeClr val="tx1"/>
                </a:solidFill>
                <a:latin typeface="+mj-lt"/>
                <a:cs typeface="Courier New" panose="02070309020205020404" pitchFamily="49" charset="0"/>
              </a:rPr>
              <a:t>i</a:t>
            </a:r>
            <a:r>
              <a:rPr lang="en-US" sz="3200" dirty="0" smtClean="0">
                <a:solidFill>
                  <a:schemeClr val="tx1"/>
                </a:solidFill>
                <a:latin typeface="+mj-lt"/>
                <a:cs typeface="Courier New" panose="02070309020205020404" pitchFamily="49" charset="0"/>
              </a:rPr>
              <a:t>nclude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cookbook</a:t>
            </a:r>
          </a:p>
          <a:p>
            <a:pPr marL="609585" indent="-609585">
              <a:buFont typeface="Wingdings" charset="2"/>
              <a:buChar char="q"/>
            </a:pPr>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a:t>
            </a:r>
            <a:r>
              <a:rPr lang="en-US" dirty="0" err="1" smtClean="0"/>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endParaRPr lang="en-US" dirty="0"/>
          </a:p>
        </p:txBody>
      </p:sp>
      <p:sp>
        <p:nvSpPr>
          <p:cNvPr id="3" name="Subtitle 2"/>
          <p:cNvSpPr>
            <a:spLocks noGrp="1"/>
          </p:cNvSpPr>
          <p:nvPr>
            <p:ph type="subTitle" idx="1"/>
          </p:nvPr>
        </p:nvSpPr>
        <p:spPr/>
        <p:txBody>
          <a:bodyPr/>
          <a:lstStyle/>
          <a:p>
            <a:r>
              <a:rPr lang="en-US" sz="3730" dirty="0">
                <a:latin typeface="+mn-lt"/>
                <a:ea typeface="Arial" charset="0"/>
                <a:cs typeface="Arial" charset="0"/>
              </a:rPr>
              <a:t>$ cd ~\cookbooks\</a:t>
            </a:r>
            <a:r>
              <a:rPr lang="en-US" sz="3730" dirty="0" err="1">
                <a:latin typeface="+mn-lt"/>
                <a:ea typeface="Arial" charset="0"/>
                <a:cs typeface="Arial" charset="0"/>
              </a:rPr>
              <a:t>iis</a:t>
            </a:r>
            <a:r>
              <a:rPr lang="en-US" sz="3730" dirty="0">
                <a:latin typeface="+mn-lt"/>
                <a:ea typeface="Arial" charset="0"/>
                <a:cs typeface="Arial" charset="0"/>
              </a:rPr>
              <a:t>-demo</a:t>
            </a:r>
          </a:p>
          <a:p>
            <a:r>
              <a:rPr lang="en-US" sz="3730" dirty="0">
                <a:latin typeface="+mn-lt"/>
                <a:ea typeface="Arial" charset="0"/>
                <a:cs typeface="Arial" charset="0"/>
              </a:rPr>
              <a:t>$ </a:t>
            </a:r>
            <a:r>
              <a:rPr lang="en-US" sz="3730" dirty="0" err="1">
                <a:latin typeface="+mn-lt"/>
                <a:ea typeface="Arial" charset="0"/>
                <a:cs typeface="Arial" charset="0"/>
              </a:rPr>
              <a:t>git</a:t>
            </a:r>
            <a:r>
              <a:rPr lang="en-US" sz="3730" dirty="0">
                <a:latin typeface="+mn-lt"/>
                <a:ea typeface="Arial" charset="0"/>
                <a:cs typeface="Arial" charset="0"/>
              </a:rPr>
              <a:t> add .</a:t>
            </a:r>
          </a:p>
          <a:p>
            <a:r>
              <a:rPr lang="en-US" sz="3730" dirty="0">
                <a:latin typeface="+mn-lt"/>
                <a:ea typeface="Arial" charset="0"/>
                <a:cs typeface="Arial" charset="0"/>
              </a:rPr>
              <a:t>$ </a:t>
            </a:r>
            <a:r>
              <a:rPr lang="en-US" sz="3730" dirty="0" err="1">
                <a:latin typeface="+mn-lt"/>
                <a:ea typeface="Arial" charset="0"/>
                <a:cs typeface="Arial" charset="0"/>
              </a:rPr>
              <a:t>git</a:t>
            </a:r>
            <a:r>
              <a:rPr lang="en-US" sz="3730" dirty="0">
                <a:latin typeface="+mn-lt"/>
                <a:ea typeface="Arial" charset="0"/>
                <a:cs typeface="Arial" charset="0"/>
              </a:rPr>
              <a:t> commit -m ”Include server recipe in default recipe"</a:t>
            </a:r>
          </a:p>
          <a:p>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r>
              <a:rPr lang="en-US" smtClean="0"/>
              <a:t>4-</a:t>
            </a:r>
            <a:fld id="{D3C6E21F-9381-4880-84FB-1E73165A9E9D}" type="slidenum">
              <a:rPr lang="en-US" smtClean="0"/>
              <a:pPr/>
              <a:t>26</a:t>
            </a:fld>
            <a:endParaRPr lang="en-US" dirty="0"/>
          </a:p>
        </p:txBody>
      </p:sp>
    </p:spTree>
    <p:extLst>
      <p:ext uri="{BB962C8B-B14F-4D97-AF65-F5344CB8AC3E}">
        <p14:creationId xmlns:p14="http://schemas.microsoft.com/office/powerpoint/2010/main" val="1871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ran,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smtClean="0"/>
              <a:t>$ 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'disable-</a:t>
            </a:r>
            <a:r>
              <a:rPr lang="en-US" dirty="0" err="1" smtClean="0"/>
              <a:t>uac</a:t>
            </a:r>
            <a:r>
              <a:rPr lang="en-US" dirty="0" smtClean="0"/>
              <a:t>'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 </a:t>
            </a:r>
            <a:r>
              <a:rPr lang="en-US" sz="2800" dirty="0" smtClean="0"/>
              <a:t> </a:t>
            </a:r>
            <a:r>
              <a:rPr lang="en-US" sz="2800" dirty="0"/>
              <a:t>chef</a:t>
            </a:r>
            <a:r>
              <a:rPr lang="en-US" sz="2800" dirty="0" smtClean="0"/>
              <a:t>-client --local-mode -r "recipe[workstation::disable-</a:t>
            </a:r>
            <a:r>
              <a:rPr lang="en-US" sz="2800" dirty="0" err="1" smtClean="0"/>
              <a:t>uac</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'disable-</a:t>
            </a:r>
            <a:r>
              <a:rPr lang="en-US" dirty="0" err="1" smtClean="0"/>
              <a:t>uac</a:t>
            </a:r>
            <a:r>
              <a:rPr lang="en-US" dirty="0" smtClean="0"/>
              <a:t>'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15335</TotalTime>
  <Words>2826</Words>
  <Application>Microsoft Macintosh PowerPoint</Application>
  <PresentationFormat>Custom</PresentationFormat>
  <Paragraphs>333</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Courier New</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Disable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1971</cp:revision>
  <cp:lastPrinted>2015-02-07T23:49:10Z</cp:lastPrinted>
  <dcterms:created xsi:type="dcterms:W3CDTF">2012-09-13T17:36:07Z</dcterms:created>
  <dcterms:modified xsi:type="dcterms:W3CDTF">2016-02-20T08:26:29Z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